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7895"/>
    <a:srgbClr val="666666"/>
    <a:srgbClr val="011374"/>
    <a:srgbClr val="049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ed.loviisa.fi\share\OMA\pialin\PIA\Lisbeth\Kotihoidon%20asiakaskysely%20syksy%202018,%20monicas%20vers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ed.loviisa.fi\share\OMA\pialin\PIA\Lisbeth\Kotihoidon%20asiakaskysely%20syksy%202018,%20monicas%20version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ed.loviisa.fi\share\OMA\pialin\PIA\Lisbeth\Kotihoidon%20asiakaskysely%20syksy%202018,%20monicas%20version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ed.loviisa.fi\share\OMA\pialin\PIA\Lisbeth\Kotihoidon%20asiakaskysely%20syksy%202018,%20monicas%20version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ed.loviisa.fi\share\OMA\pialin\PIA\Lisbeth\Kotihoidon%20asiakaskysely%20syksy%202018,%20monicas%20vers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ed.loviisa.fi\share\OMA\pialin\PIA\Lisbeth\Kotihoidon%20asiakaskysely%20syksy%202018,%20monicas%20vers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ed.loviisa.fi\share\OMA\pialin\PIA\Lisbeth\Kotihoidon%20asiakaskysely%20syksy%202018,%20monicas%20vers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ed.loviisa.fi\share\OMA\pialin\PIA\Lisbeth\Kotihoidon%20asiakaskysely%20syksy%202018,%20monicas%20vers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ed.loviisa.fi\share\OMA\pialin\PIA\Lisbeth\Kotihoidon%20asiakaskysely%20syksy%202018,%20monicas%20vers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ed.loviisa.fi\share\OMA\pialin\PIA\Lisbeth\Kotihoidon%20asiakaskysely%20syksy%202018,%20monicas%20vers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ed.loviisa.fi\share\OMA\pialin\PIA\Lisbeth\Kotihoidon%20asiakaskysely%20syksy%202018,%20monicas%20vers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med.loviisa.fi\share\OMA\pialin\PIA\Lisbeth\Kotihoidon%20asiakaskysely%20syksy%202018,%20monicas%20vers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D4-4241-BCF2-5C6D52458B1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D4-4241-BCF2-5C6D52458B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Taul1!$D$13:$D$14</c:f>
              <c:strCache>
                <c:ptCount val="2"/>
                <c:pt idx="0">
                  <c:v>Nainen/Kvinna</c:v>
                </c:pt>
                <c:pt idx="1">
                  <c:v>Mies/Man</c:v>
                </c:pt>
              </c:strCache>
            </c:strRef>
          </c:cat>
          <c:val>
            <c:numRef>
              <c:f>Taul1!$O$13:$O$14</c:f>
              <c:numCache>
                <c:formatCode>General</c:formatCode>
                <c:ptCount val="2"/>
                <c:pt idx="0">
                  <c:v>88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6D4-4241-BCF2-5C6D52458B1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Koetteko olonne turvalliseksi omassa kodissanne? Känner ni er trygg i ert eget hem?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Taul1!$D$80:$D$83</c:f>
              <c:strCache>
                <c:ptCount val="4"/>
                <c:pt idx="0">
                  <c:v>Usein / Ofta</c:v>
                </c:pt>
                <c:pt idx="1">
                  <c:v>Joskus / Ibland</c:v>
                </c:pt>
                <c:pt idx="2">
                  <c:v>Harvoin / Sällan</c:v>
                </c:pt>
                <c:pt idx="3">
                  <c:v>En koskaan / Aldrig</c:v>
                </c:pt>
              </c:strCache>
            </c:strRef>
          </c:cat>
          <c:val>
            <c:numRef>
              <c:f>Taul1!$S$80:$S$83</c:f>
              <c:numCache>
                <c:formatCode>General</c:formatCode>
                <c:ptCount val="4"/>
                <c:pt idx="0">
                  <c:v>116</c:v>
                </c:pt>
                <c:pt idx="1">
                  <c:v>19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91-4F57-8955-59F79095B48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53362944"/>
        <c:axId val="553364912"/>
      </c:barChart>
      <c:catAx>
        <c:axId val="55336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3364912"/>
        <c:crosses val="autoZero"/>
        <c:auto val="1"/>
        <c:lblAlgn val="ctr"/>
        <c:lblOffset val="100"/>
        <c:noMultiLvlLbl val="0"/>
      </c:catAx>
      <c:valAx>
        <c:axId val="553364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3362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Koetteko olonne yksinäiseksi? Känner ni er ensam?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Taul1!$D$89:$D$92</c:f>
              <c:strCache>
                <c:ptCount val="4"/>
                <c:pt idx="0">
                  <c:v>Usein / Ofta</c:v>
                </c:pt>
                <c:pt idx="1">
                  <c:v>Joskus / Ibland</c:v>
                </c:pt>
                <c:pt idx="2">
                  <c:v>Harvoin / Sällan</c:v>
                </c:pt>
                <c:pt idx="3">
                  <c:v>En koskaan / Aldrig</c:v>
                </c:pt>
              </c:strCache>
            </c:strRef>
          </c:cat>
          <c:val>
            <c:numRef>
              <c:f>Taul1!$S$89:$S$92</c:f>
              <c:numCache>
                <c:formatCode>General</c:formatCode>
                <c:ptCount val="4"/>
                <c:pt idx="0">
                  <c:v>26</c:v>
                </c:pt>
                <c:pt idx="1">
                  <c:v>48</c:v>
                </c:pt>
                <c:pt idx="2">
                  <c:v>30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E6-489D-81C8-1DAE0E374B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56719320"/>
        <c:axId val="556713744"/>
      </c:barChart>
      <c:catAx>
        <c:axId val="556719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6713744"/>
        <c:crosses val="autoZero"/>
        <c:auto val="1"/>
        <c:lblAlgn val="ctr"/>
        <c:lblOffset val="100"/>
        <c:noMultiLvlLbl val="0"/>
      </c:catAx>
      <c:valAx>
        <c:axId val="55671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6719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dirty="0"/>
              <a:t>Minkä arvosanan antaisitte saamastanne hoidosta? </a:t>
            </a:r>
            <a:r>
              <a:rPr lang="fi-FI" dirty="0" err="1"/>
              <a:t>Vilket</a:t>
            </a:r>
            <a:r>
              <a:rPr lang="fi-FI" dirty="0"/>
              <a:t> </a:t>
            </a:r>
            <a:r>
              <a:rPr lang="fi-FI" dirty="0" err="1"/>
              <a:t>vitsord</a:t>
            </a:r>
            <a:r>
              <a:rPr lang="fi-FI" dirty="0"/>
              <a:t> </a:t>
            </a:r>
            <a:r>
              <a:rPr lang="fi-FI" dirty="0" err="1"/>
              <a:t>skulle</a:t>
            </a:r>
            <a:r>
              <a:rPr lang="fi-FI" dirty="0"/>
              <a:t> </a:t>
            </a:r>
            <a:r>
              <a:rPr lang="fi-FI" dirty="0" err="1"/>
              <a:t>ni</a:t>
            </a:r>
            <a:r>
              <a:rPr lang="fi-FI" dirty="0"/>
              <a:t> </a:t>
            </a:r>
            <a:r>
              <a:rPr lang="fi-FI" dirty="0" err="1"/>
              <a:t>ge</a:t>
            </a:r>
            <a:r>
              <a:rPr lang="fi-FI" dirty="0"/>
              <a:t> för </a:t>
            </a:r>
            <a:r>
              <a:rPr lang="fi-FI" dirty="0" err="1"/>
              <a:t>den</a:t>
            </a:r>
            <a:r>
              <a:rPr lang="fi-FI" dirty="0"/>
              <a:t> </a:t>
            </a:r>
            <a:r>
              <a:rPr lang="fi-FI" dirty="0" err="1"/>
              <a:t>vård</a:t>
            </a:r>
            <a:r>
              <a:rPr lang="fi-FI" dirty="0"/>
              <a:t> </a:t>
            </a:r>
            <a:r>
              <a:rPr lang="fi-FI" dirty="0" err="1"/>
              <a:t>ni</a:t>
            </a:r>
            <a:r>
              <a:rPr lang="fi-FI" dirty="0"/>
              <a:t> </a:t>
            </a:r>
            <a:r>
              <a:rPr lang="fi-FI" dirty="0" err="1"/>
              <a:t>fått</a:t>
            </a:r>
            <a:r>
              <a:rPr lang="fi-FI" dirty="0"/>
              <a:t>? </a:t>
            </a:r>
            <a:endParaRPr lang="fi-FI" dirty="0" smtClean="0"/>
          </a:p>
          <a:p>
            <a:pPr>
              <a:defRPr/>
            </a:pPr>
            <a:r>
              <a:rPr lang="fi-FI" dirty="0" smtClean="0"/>
              <a:t>Keskiarvo/ </a:t>
            </a:r>
            <a:r>
              <a:rPr lang="fi-FI" dirty="0" err="1" smtClean="0"/>
              <a:t>Medeltal</a:t>
            </a:r>
            <a:r>
              <a:rPr lang="fi-FI" dirty="0" smtClean="0"/>
              <a:t>: 8,8</a:t>
            </a:r>
            <a:endParaRPr lang="fi-FI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Taul1!$X$98:$X$104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</c:numCache>
            </c:numRef>
          </c:cat>
          <c:val>
            <c:numRef>
              <c:f>Taul1!$AD$98:$AD$104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10</c:v>
                </c:pt>
                <c:pt idx="4">
                  <c:v>31</c:v>
                </c:pt>
                <c:pt idx="5">
                  <c:v>49</c:v>
                </c:pt>
                <c:pt idx="6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E6-4731-BA5E-6B1CCF7872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76809648"/>
        <c:axId val="776805384"/>
      </c:barChart>
      <c:catAx>
        <c:axId val="77680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76805384"/>
        <c:crosses val="autoZero"/>
        <c:auto val="1"/>
        <c:lblAlgn val="ctr"/>
        <c:lblOffset val="100"/>
        <c:noMultiLvlLbl val="0"/>
      </c:catAx>
      <c:valAx>
        <c:axId val="776805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7680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Asutteko yksin? Bor ni ensam?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0980314960629919"/>
          <c:y val="0.17171296296296298"/>
          <c:w val="0.89019685039370078"/>
          <c:h val="0.7208876494604841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0C-47C4-86C6-F4FC35009C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90C-47C4-86C6-F4FC35009C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Taul1!$D$24:$D$25</c:f>
              <c:strCache>
                <c:ptCount val="2"/>
                <c:pt idx="0">
                  <c:v>Kyllä/Ja</c:v>
                </c:pt>
                <c:pt idx="1">
                  <c:v>Ei/Nej</c:v>
                </c:pt>
              </c:strCache>
            </c:strRef>
          </c:cat>
          <c:val>
            <c:numRef>
              <c:f>Taul1!$O$24:$O$25</c:f>
              <c:numCache>
                <c:formatCode>General</c:formatCode>
                <c:ptCount val="2"/>
                <c:pt idx="0">
                  <c:v>113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0C-47C4-86C6-F4FC35009C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Ikä</a:t>
            </a:r>
            <a:r>
              <a:rPr lang="fi-FI" baseline="0"/>
              <a:t> / Ålder</a:t>
            </a:r>
            <a:endParaRPr lang="fi-FI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Taul1!$D$17:$D$21</c:f>
              <c:strCache>
                <c:ptCount val="5"/>
                <c:pt idx="0">
                  <c:v>alle 65 vuotta/under 65 år</c:v>
                </c:pt>
                <c:pt idx="1">
                  <c:v>65-74 vuotta/år</c:v>
                </c:pt>
                <c:pt idx="2">
                  <c:v>75-84 vuotta/år</c:v>
                </c:pt>
                <c:pt idx="3">
                  <c:v>85-94 vuotta/år</c:v>
                </c:pt>
                <c:pt idx="4">
                  <c:v>Yli 95 vuotta / över 95 år</c:v>
                </c:pt>
              </c:strCache>
            </c:strRef>
          </c:cat>
          <c:val>
            <c:numRef>
              <c:f>Taul1!$O$17:$O$21</c:f>
              <c:numCache>
                <c:formatCode>General</c:formatCode>
                <c:ptCount val="5"/>
                <c:pt idx="0">
                  <c:v>8</c:v>
                </c:pt>
                <c:pt idx="1">
                  <c:v>17</c:v>
                </c:pt>
                <c:pt idx="2">
                  <c:v>58</c:v>
                </c:pt>
                <c:pt idx="3">
                  <c:v>57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3D-43BF-B3D4-FA625022A2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9836440"/>
        <c:axId val="769834800"/>
      </c:barChart>
      <c:catAx>
        <c:axId val="76983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9834800"/>
        <c:crosses val="autoZero"/>
        <c:auto val="1"/>
        <c:lblAlgn val="ctr"/>
        <c:lblOffset val="100"/>
        <c:noMultiLvlLbl val="0"/>
      </c:catAx>
      <c:valAx>
        <c:axId val="76983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9836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Lomakkeen täytti / Blanketten fylldes i av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4AB-4232-9EA2-44143E2D65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4AB-4232-9EA2-44143E2D65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4AB-4232-9EA2-44143E2D65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4AB-4232-9EA2-44143E2D65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Taul1!$D$101:$D$104</c:f>
              <c:strCache>
                <c:ptCount val="4"/>
                <c:pt idx="0">
                  <c:v>Asiakas / Klienten </c:v>
                </c:pt>
                <c:pt idx="1">
                  <c:v>Omainen / Anhörig</c:v>
                </c:pt>
                <c:pt idx="2">
                  <c:v>Asiakas ja omainen yhdessä / Klienten och anhörig tillsammans</c:v>
                </c:pt>
                <c:pt idx="3">
                  <c:v>Muu/ Någon annan</c:v>
                </c:pt>
              </c:strCache>
            </c:strRef>
          </c:cat>
          <c:val>
            <c:numRef>
              <c:f>Taul1!$T$101:$T$104</c:f>
              <c:numCache>
                <c:formatCode>General</c:formatCode>
                <c:ptCount val="4"/>
                <c:pt idx="0">
                  <c:v>72</c:v>
                </c:pt>
                <c:pt idx="1">
                  <c:v>18</c:v>
                </c:pt>
                <c:pt idx="2">
                  <c:v>28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4AB-4232-9EA2-44143E2D6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051658796072486"/>
          <c:y val="0.22419549485001292"/>
          <c:w val="0.3420499753941455"/>
          <c:h val="0.77417726908928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Kuinka usein kotihoiti käy luonanne? Hur ofta besöker hemvården er?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Taul1!$D$29:$D$33</c:f>
              <c:strCache>
                <c:ptCount val="5"/>
                <c:pt idx="0">
                  <c:v>Kerran viikossa tai harvemmin/ En gång i veckan eller mera sällan</c:v>
                </c:pt>
                <c:pt idx="1">
                  <c:v>3-4 kertaa viikossa / 3-4 gånger i veckan</c:v>
                </c:pt>
                <c:pt idx="2">
                  <c:v>Päivittäin / Dagligen</c:v>
                </c:pt>
                <c:pt idx="3">
                  <c:v>2-3 kertaa päivässä / 2-3 gånger dagligen</c:v>
                </c:pt>
                <c:pt idx="4">
                  <c:v>4 kertaa päivässä tai enemmän / dagligen 4 gånger eller mera </c:v>
                </c:pt>
              </c:strCache>
            </c:strRef>
          </c:cat>
          <c:val>
            <c:numRef>
              <c:f>Taul1!$T$29:$T$33</c:f>
              <c:numCache>
                <c:formatCode>General</c:formatCode>
                <c:ptCount val="5"/>
                <c:pt idx="0">
                  <c:v>29</c:v>
                </c:pt>
                <c:pt idx="1">
                  <c:v>13</c:v>
                </c:pt>
                <c:pt idx="2">
                  <c:v>39</c:v>
                </c:pt>
                <c:pt idx="3">
                  <c:v>51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2E-43D1-A286-EC620F90F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457276824"/>
        <c:axId val="457277808"/>
      </c:barChart>
      <c:catAx>
        <c:axId val="457276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7277808"/>
        <c:crosses val="autoZero"/>
        <c:auto val="1"/>
        <c:lblAlgn val="ctr"/>
        <c:lblOffset val="100"/>
        <c:noMultiLvlLbl val="0"/>
      </c:catAx>
      <c:valAx>
        <c:axId val="457277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57276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Mahdollistavatko saamanne palvelut kotona asumisenne? Tycker ni att den hemvård ni får möjliggör boendet hemma?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Taul1!$D$38:$D$41</c:f>
              <c:strCache>
                <c:ptCount val="4"/>
                <c:pt idx="0">
                  <c:v>Hyvin / Bra</c:v>
                </c:pt>
                <c:pt idx="1">
                  <c:v>Melko hyvin / Ganska bra</c:v>
                </c:pt>
                <c:pt idx="2">
                  <c:v>Melko huonosti / Ganska dåligt</c:v>
                </c:pt>
                <c:pt idx="3">
                  <c:v>Huonosti / Dåligt</c:v>
                </c:pt>
              </c:strCache>
            </c:strRef>
          </c:cat>
          <c:val>
            <c:numRef>
              <c:f>Taul1!$T$38:$T$41</c:f>
              <c:numCache>
                <c:formatCode>General</c:formatCode>
                <c:ptCount val="4"/>
                <c:pt idx="0">
                  <c:v>83</c:v>
                </c:pt>
                <c:pt idx="1">
                  <c:v>50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B8-4807-9DB5-360F560723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770377176"/>
        <c:axId val="770380128"/>
      </c:barChart>
      <c:catAx>
        <c:axId val="770377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70380128"/>
        <c:crosses val="autoZero"/>
        <c:auto val="1"/>
        <c:lblAlgn val="ctr"/>
        <c:lblOffset val="100"/>
        <c:noMultiLvlLbl val="0"/>
      </c:catAx>
      <c:valAx>
        <c:axId val="77038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70377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Otetaanko toiveenne huomioon kotikäynnillä? Beaktas era önskemål under hembesöket? </a:t>
            </a:r>
          </a:p>
        </c:rich>
      </c:tx>
      <c:layout>
        <c:manualLayout>
          <c:xMode val="edge"/>
          <c:yMode val="edge"/>
          <c:x val="0.1043748906386701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Taul1!$D$54:$D$57</c:f>
              <c:strCache>
                <c:ptCount val="4"/>
                <c:pt idx="0">
                  <c:v>Hyvin / Bra</c:v>
                </c:pt>
                <c:pt idx="1">
                  <c:v>Melko hyvin / Ganska bra</c:v>
                </c:pt>
                <c:pt idx="2">
                  <c:v>Melko huonosti / Ganska dåligt</c:v>
                </c:pt>
                <c:pt idx="3">
                  <c:v>Huonosti / Dåligt</c:v>
                </c:pt>
              </c:strCache>
            </c:strRef>
          </c:cat>
          <c:val>
            <c:numRef>
              <c:f>Taul1!$T$54:$T$57</c:f>
              <c:numCache>
                <c:formatCode>General</c:formatCode>
                <c:ptCount val="4"/>
                <c:pt idx="0">
                  <c:v>85</c:v>
                </c:pt>
                <c:pt idx="1">
                  <c:v>44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17-4C8B-8FDE-921A3A71B3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49287272"/>
        <c:axId val="549286944"/>
      </c:barChart>
      <c:catAx>
        <c:axId val="549287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9286944"/>
        <c:crosses val="autoZero"/>
        <c:auto val="1"/>
        <c:lblAlgn val="ctr"/>
        <c:lblOffset val="100"/>
        <c:noMultiLvlLbl val="0"/>
      </c:catAx>
      <c:valAx>
        <c:axId val="549286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9287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Miten kotihoidon henkilökunta kohtelee teitä? Hur blir ni bemött av hemvårdens personal?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Taul1!$D$64:$D$67</c:f>
              <c:strCache>
                <c:ptCount val="4"/>
                <c:pt idx="0">
                  <c:v>Hyvin / Bra</c:v>
                </c:pt>
                <c:pt idx="1">
                  <c:v>Melko hyvin / Ganska bra</c:v>
                </c:pt>
                <c:pt idx="2">
                  <c:v>Melko huonosti / Ganska dåligt</c:v>
                </c:pt>
                <c:pt idx="3">
                  <c:v>Huonosti / Dåligt  </c:v>
                </c:pt>
              </c:strCache>
            </c:strRef>
          </c:cat>
          <c:val>
            <c:numRef>
              <c:f>Taul1!$R$64:$R$67</c:f>
              <c:numCache>
                <c:formatCode>General</c:formatCode>
                <c:ptCount val="4"/>
                <c:pt idx="0">
                  <c:v>117</c:v>
                </c:pt>
                <c:pt idx="1">
                  <c:v>19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35-4981-972E-1C85DF8E905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67431920"/>
        <c:axId val="767428312"/>
      </c:barChart>
      <c:catAx>
        <c:axId val="76743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7428312"/>
        <c:crosses val="autoZero"/>
        <c:auto val="1"/>
        <c:lblAlgn val="ctr"/>
        <c:lblOffset val="100"/>
        <c:noMultiLvlLbl val="0"/>
      </c:catAx>
      <c:valAx>
        <c:axId val="767428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7431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Millaiseksi arvioitte kotihoidon luotettavuuden? Hur värderar ni hemvårdens tillförlitlighet?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Taul1!$D$73:$D$76</c:f>
              <c:strCache>
                <c:ptCount val="4"/>
                <c:pt idx="0">
                  <c:v>Hyvä / Bra</c:v>
                </c:pt>
                <c:pt idx="1">
                  <c:v>Melko hyvä / Ganska bra</c:v>
                </c:pt>
                <c:pt idx="2">
                  <c:v>Melko huono / Ganska dåligt</c:v>
                </c:pt>
                <c:pt idx="3">
                  <c:v>Huono / Dåligt</c:v>
                </c:pt>
              </c:strCache>
            </c:strRef>
          </c:cat>
          <c:val>
            <c:numRef>
              <c:f>Taul1!$S$73:$S$76</c:f>
              <c:numCache>
                <c:formatCode>General</c:formatCode>
                <c:ptCount val="4"/>
                <c:pt idx="0">
                  <c:v>104</c:v>
                </c:pt>
                <c:pt idx="1">
                  <c:v>34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9E-4A97-AEFC-73D476D576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766015584"/>
        <c:axId val="766016240"/>
      </c:barChart>
      <c:catAx>
        <c:axId val="76601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6016240"/>
        <c:crosses val="autoZero"/>
        <c:auto val="1"/>
        <c:lblAlgn val="ctr"/>
        <c:lblOffset val="100"/>
        <c:noMultiLvlLbl val="0"/>
      </c:catAx>
      <c:valAx>
        <c:axId val="76601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66015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D6A7A3D-951D-402D-9F9E-6BDF9932143D}" type="datetimeFigureOut">
              <a:rPr lang="fi-FI"/>
              <a:pPr>
                <a:defRPr/>
              </a:pPr>
              <a:t>4.12.2018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7C65E0D-1E49-4EFE-8E86-AB693CC6EB92}" type="slidenum">
              <a:rPr lang="fi-FI" altLang="fi-FI"/>
              <a:pPr/>
              <a:t>‹#›</a:t>
            </a:fld>
            <a:endParaRPr lang="fi-FI" altLang="fi-FI"/>
          </a:p>
        </p:txBody>
      </p:sp>
      <p:pic>
        <p:nvPicPr>
          <p:cNvPr id="7174" name="Picture 5" descr="Loviisa2010-logo.e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8442325"/>
            <a:ext cx="128587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2EA54A0-16F5-4C60-92A8-066FDE72D660}" type="datetimeFigureOut">
              <a:rPr lang="fi-FI"/>
              <a:pPr>
                <a:defRPr/>
              </a:pPr>
              <a:t>4.12.2018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69C368-C852-44C7-81B8-A83B92383D86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C368-C852-44C7-81B8-A83B92383D86}" type="slidenum">
              <a:rPr lang="fi-FI" altLang="fi-FI" smtClean="0"/>
              <a:pPr/>
              <a:t>2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49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9C368-C852-44C7-81B8-A83B92383D86}" type="slidenum">
              <a:rPr lang="fi-FI" altLang="fi-FI" smtClean="0"/>
              <a:pPr/>
              <a:t>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9871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Loviisa-PP-etu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0"/>
          <p:cNvSpPr txBox="1"/>
          <p:nvPr/>
        </p:nvSpPr>
        <p:spPr>
          <a:xfrm>
            <a:off x="6715125" y="214313"/>
            <a:ext cx="2000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i-FI" sz="1200">
                <a:solidFill>
                  <a:schemeClr val="bg1"/>
                </a:solidFill>
                <a:latin typeface="tahoma" pitchFamily="34" charset="0"/>
                <a:cs typeface="Arial" charset="0"/>
              </a:rPr>
              <a:t>www.lovisa.fi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428625" y="214313"/>
            <a:ext cx="2000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200">
                <a:solidFill>
                  <a:schemeClr val="bg1"/>
                </a:solidFill>
                <a:latin typeface="tahoma" pitchFamily="34" charset="0"/>
                <a:cs typeface="Arial" charset="0"/>
              </a:rPr>
              <a:t>www.loviisa.fi</a:t>
            </a:r>
          </a:p>
        </p:txBody>
      </p:sp>
      <p:pic>
        <p:nvPicPr>
          <p:cNvPr id="7" name="Picture 13" descr="Loviisa-logo.e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4884738"/>
            <a:ext cx="2919412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2714620"/>
            <a:ext cx="8143932" cy="171451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00034" y="857232"/>
            <a:ext cx="8143932" cy="1857388"/>
          </a:xfrm>
        </p:spPr>
        <p:txBody>
          <a:bodyPr>
            <a:noAutofit/>
          </a:bodyPr>
          <a:lstStyle>
            <a:lvl1pPr algn="ctr">
              <a:lnSpc>
                <a:spcPts val="6000"/>
              </a:lnSpc>
              <a:spcAft>
                <a:spcPts val="0"/>
              </a:spcAft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34EA1-5B2C-42F5-90B6-D3E0527D5AEE}" type="datetime1">
              <a:rPr lang="fi-FI"/>
              <a:pPr>
                <a:defRPr/>
              </a:pPr>
              <a:t>4.12.2018</a:t>
            </a:fld>
            <a:endParaRPr lang="fi-FI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804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72250" y="6357938"/>
            <a:ext cx="2133600" cy="365125"/>
          </a:xfrm>
        </p:spPr>
        <p:txBody>
          <a:bodyPr/>
          <a:lstStyle>
            <a:lvl1pPr algn="r">
              <a:defRPr sz="1200">
                <a:solidFill>
                  <a:srgbClr val="666666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2D05740A-46CA-41EB-8221-A0264F879DAB}" type="datetime1">
              <a:rPr lang="fi-FI"/>
              <a:pPr>
                <a:defRPr/>
              </a:pPr>
              <a:t>4.12.2018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66666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496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796" y="1785926"/>
            <a:ext cx="4067204" cy="434023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42" y="1785926"/>
            <a:ext cx="4043362" cy="4340237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5B639-3ADE-4155-ACCB-FE4FC001A929}" type="datetime1">
              <a:rPr lang="fi-FI"/>
              <a:pPr>
                <a:defRPr/>
              </a:pPr>
              <a:t>4.12.2018</a:t>
            </a:fld>
            <a:endParaRPr lang="fi-FI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024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Loviisa-PP-sisa.bmp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5775" y="928688"/>
            <a:ext cx="82296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perustyyl. napsautt.</a:t>
            </a:r>
            <a:endParaRPr lang="fi-FI" altLang="fi-FI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57375"/>
            <a:ext cx="8258175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tekstin perustyylejä napsauttamalla</a:t>
            </a:r>
          </a:p>
          <a:p>
            <a:pPr lvl="1"/>
            <a:r>
              <a:rPr lang="en-US" altLang="fi-FI" smtClean="0"/>
              <a:t>toinen taso</a:t>
            </a:r>
          </a:p>
          <a:p>
            <a:pPr lvl="2"/>
            <a:r>
              <a:rPr lang="en-US" altLang="fi-FI" smtClean="0"/>
              <a:t>kolmas taso</a:t>
            </a:r>
          </a:p>
          <a:p>
            <a:pPr lvl="3"/>
            <a:r>
              <a:rPr lang="en-US" altLang="fi-FI" smtClean="0"/>
              <a:t>neljäs taso</a:t>
            </a:r>
          </a:p>
          <a:p>
            <a:pPr lvl="4"/>
            <a:r>
              <a:rPr lang="en-US" altLang="fi-FI" smtClean="0"/>
              <a:t>viides taso</a:t>
            </a:r>
            <a:endParaRPr lang="fi-FI" altLang="fi-F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1775" y="63579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666666"/>
                </a:solidFill>
                <a:latin typeface="tahoma" pitchFamily="34" charset="0"/>
                <a:cs typeface="Arial" charset="0"/>
              </a:defRPr>
            </a:lvl1pPr>
          </a:lstStyle>
          <a:p>
            <a:pPr>
              <a:defRPr/>
            </a:pPr>
            <a:fld id="{EB26DF4D-ED3B-4B66-9202-CAB7C78BDD57}" type="datetime1">
              <a:rPr lang="fi-FI"/>
              <a:pPr>
                <a:defRPr/>
              </a:pPr>
              <a:t>4.12.2018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625" y="63579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66666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Etunimi Sukunimi</a:t>
            </a:r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6715125" y="214313"/>
            <a:ext cx="2000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i-FI" sz="1200" dirty="0" err="1">
                <a:solidFill>
                  <a:schemeClr val="bg1"/>
                </a:solidFill>
                <a:latin typeface="+mj-lt"/>
                <a:cs typeface="Arial" charset="0"/>
              </a:rPr>
              <a:t>www.lovisa.fi</a:t>
            </a:r>
            <a:endParaRPr lang="fi-FI" sz="120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5" y="214313"/>
            <a:ext cx="20002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i-FI" sz="1200" dirty="0" err="1">
                <a:solidFill>
                  <a:schemeClr val="bg1"/>
                </a:solidFill>
                <a:latin typeface="+mj-lt"/>
                <a:cs typeface="Arial" charset="0"/>
              </a:rPr>
              <a:t>www.loviisa.fi</a:t>
            </a:r>
            <a:endParaRPr lang="fi-FI" sz="120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pic>
        <p:nvPicPr>
          <p:cNvPr id="1033" name="Picture 9" descr="Loviisa-logo.em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6138863"/>
            <a:ext cx="114300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28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34789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47895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47895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47895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347895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11374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11374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11374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11374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47895"/>
        </a:buClr>
        <a:buSzPct val="116000"/>
        <a:buFont typeface="Wingdings" panose="05000000000000000000" pitchFamily="2" charset="2"/>
        <a:buChar char="§"/>
        <a:defRPr kern="12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47895"/>
        </a:buClr>
        <a:buSzPct val="116000"/>
        <a:buFont typeface="Wingdings" panose="05000000000000000000" pitchFamily="2" charset="2"/>
        <a:buChar char="§"/>
        <a:defRPr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47895"/>
        </a:buClr>
        <a:buSzPct val="116000"/>
        <a:buFont typeface="Wingdings" panose="05000000000000000000" pitchFamily="2" charset="2"/>
        <a:buChar char="§"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47895"/>
        </a:buClr>
        <a:buSzPct val="116000"/>
        <a:buFont typeface="Wingdings" panose="05000000000000000000" pitchFamily="2" charset="2"/>
        <a:buChar char="§"/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47895"/>
        </a:buClr>
        <a:buSzPct val="116000"/>
        <a:buFont typeface="Wingdings" panose="05000000000000000000" pitchFamily="2" charset="2"/>
        <a:buChar char="§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1"/>
          <p:cNvSpPr>
            <a:spLocks noGrp="1"/>
          </p:cNvSpPr>
          <p:nvPr>
            <p:ph type="subTitle" idx="1"/>
          </p:nvPr>
        </p:nvSpPr>
        <p:spPr>
          <a:xfrm>
            <a:off x="401658" y="1412776"/>
            <a:ext cx="8143875" cy="1714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fi-FI" sz="4000" dirty="0" err="1" smtClean="0"/>
              <a:t>Kotihoidon</a:t>
            </a:r>
            <a:r>
              <a:rPr lang="en-US" altLang="fi-FI" sz="4000" dirty="0" smtClean="0"/>
              <a:t> </a:t>
            </a:r>
            <a:r>
              <a:rPr lang="en-US" altLang="fi-FI" sz="4000" dirty="0" err="1" smtClean="0"/>
              <a:t>asiakaskysely</a:t>
            </a:r>
            <a:r>
              <a:rPr lang="en-US" altLang="fi-FI" sz="4000" dirty="0" smtClean="0"/>
              <a:t> v. 2018 / </a:t>
            </a:r>
            <a:r>
              <a:rPr lang="en-US" altLang="fi-FI" sz="4000" dirty="0" err="1" smtClean="0"/>
              <a:t>Hemvårdens</a:t>
            </a:r>
            <a:r>
              <a:rPr lang="en-US" altLang="fi-FI" sz="4000" dirty="0" smtClean="0"/>
              <a:t> </a:t>
            </a:r>
            <a:r>
              <a:rPr lang="en-US" altLang="fi-FI" sz="4000" dirty="0" err="1" smtClean="0"/>
              <a:t>klientenkät</a:t>
            </a:r>
            <a:r>
              <a:rPr lang="en-US" altLang="fi-FI" sz="4000" dirty="0" smtClean="0"/>
              <a:t> </a:t>
            </a:r>
            <a:r>
              <a:rPr lang="en-US" altLang="fi-FI" sz="4000" dirty="0" err="1" smtClean="0"/>
              <a:t>år</a:t>
            </a:r>
            <a:r>
              <a:rPr lang="en-US" altLang="fi-FI" sz="4000" dirty="0" smtClean="0"/>
              <a:t> 2018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997D28-BBB8-472F-B2A3-5F63C2734A9F}" type="datetime1">
              <a:rPr lang="fi-FI" altLang="fi-FI" smtClean="0">
                <a:solidFill>
                  <a:srgbClr val="666666"/>
                </a:solidFill>
                <a:latin typeface="tahoma" panose="020B0604030504040204" pitchFamily="34" charset="0"/>
              </a:rPr>
              <a:pPr eaLnBrk="1" hangingPunct="1"/>
              <a:t>4.12.2018</a:t>
            </a:fld>
            <a:endParaRPr lang="fi-FI" altLang="fi-FI" smtClean="0">
              <a:solidFill>
                <a:srgbClr val="666666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5740A-46CA-41EB-8221-A0264F879DAB}" type="datetime1">
              <a:rPr lang="fi-FI" smtClean="0"/>
              <a:pPr>
                <a:defRPr/>
              </a:pPr>
              <a:t>4.12.2018</a:t>
            </a:fld>
            <a:endParaRPr lang="fi-FI" dirty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528557"/>
              </p:ext>
            </p:extLst>
          </p:nvPr>
        </p:nvGraphicFramePr>
        <p:xfrm>
          <a:off x="683568" y="980728"/>
          <a:ext cx="802228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8668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5740A-46CA-41EB-8221-A0264F879DAB}" type="datetime1">
              <a:rPr lang="fi-FI" smtClean="0"/>
              <a:pPr>
                <a:defRPr/>
              </a:pPr>
              <a:t>4.12.2018</a:t>
            </a:fld>
            <a:endParaRPr lang="fi-FI" dirty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337926"/>
              </p:ext>
            </p:extLst>
          </p:nvPr>
        </p:nvGraphicFramePr>
        <p:xfrm>
          <a:off x="611560" y="980728"/>
          <a:ext cx="809429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97166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Kotihoidon asiakaskysely suoritettiin elokuussa 2018. Kyselylomakkeita jaettiin yhteensä 240 kpl, joista 143 palautettiin, vastausprosentiksi muodostuu noin 60%. Kyselyssä oli 12 kysymystä sekä mahdollisuus vapaamuotoiseen palautteeseen. Kaikki kyselyyn osallistuneet asiakkaat eivät kuitenkaan vastanneet jokaiseen kysymykseen.  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Hemvårdens</a:t>
            </a:r>
            <a:r>
              <a:rPr lang="fi-FI" dirty="0" smtClean="0"/>
              <a:t> </a:t>
            </a:r>
            <a:r>
              <a:rPr lang="fi-FI" dirty="0" err="1" smtClean="0"/>
              <a:t>klientenkät</a:t>
            </a:r>
            <a:r>
              <a:rPr lang="fi-FI" dirty="0" smtClean="0"/>
              <a:t> </a:t>
            </a:r>
            <a:r>
              <a:rPr lang="fi-FI" dirty="0" err="1" smtClean="0"/>
              <a:t>utfördes</a:t>
            </a:r>
            <a:r>
              <a:rPr lang="fi-FI" dirty="0" smtClean="0"/>
              <a:t> i </a:t>
            </a:r>
            <a:r>
              <a:rPr lang="fi-FI" dirty="0" err="1" smtClean="0"/>
              <a:t>augusti</a:t>
            </a:r>
            <a:r>
              <a:rPr lang="fi-FI" dirty="0" smtClean="0"/>
              <a:t> 2018. </a:t>
            </a:r>
            <a:r>
              <a:rPr lang="fi-FI" dirty="0" err="1" smtClean="0"/>
              <a:t>Sammanlagt</a:t>
            </a:r>
            <a:r>
              <a:rPr lang="fi-FI" dirty="0" smtClean="0"/>
              <a:t> 240 </a:t>
            </a:r>
            <a:r>
              <a:rPr lang="fi-FI" dirty="0" err="1" smtClean="0"/>
              <a:t>enkätblanketter</a:t>
            </a:r>
            <a:r>
              <a:rPr lang="fi-FI" dirty="0" smtClean="0"/>
              <a:t> </a:t>
            </a:r>
            <a:r>
              <a:rPr lang="fi-FI" dirty="0" err="1" smtClean="0"/>
              <a:t>delades</a:t>
            </a:r>
            <a:r>
              <a:rPr lang="fi-FI" dirty="0" smtClean="0"/>
              <a:t> </a:t>
            </a:r>
            <a:r>
              <a:rPr lang="fi-FI" dirty="0" err="1" smtClean="0"/>
              <a:t>ut</a:t>
            </a:r>
            <a:r>
              <a:rPr lang="fi-FI" dirty="0" smtClean="0"/>
              <a:t>, </a:t>
            </a:r>
            <a:r>
              <a:rPr lang="fi-FI" dirty="0" err="1" smtClean="0"/>
              <a:t>varav</a:t>
            </a:r>
            <a:r>
              <a:rPr lang="fi-FI" dirty="0" smtClean="0"/>
              <a:t> 143 </a:t>
            </a:r>
            <a:r>
              <a:rPr lang="fi-FI" dirty="0" err="1" smtClean="0"/>
              <a:t>returnerades</a:t>
            </a:r>
            <a:r>
              <a:rPr lang="fi-FI" dirty="0" smtClean="0"/>
              <a:t>, </a:t>
            </a:r>
            <a:r>
              <a:rPr lang="fi-FI" dirty="0" err="1" smtClean="0"/>
              <a:t>svarsprocenten</a:t>
            </a:r>
            <a:r>
              <a:rPr lang="fi-FI" dirty="0" smtClean="0"/>
              <a:t> </a:t>
            </a:r>
            <a:r>
              <a:rPr lang="fi-FI" dirty="0" err="1" smtClean="0"/>
              <a:t>blir</a:t>
            </a:r>
            <a:r>
              <a:rPr lang="fi-FI" dirty="0" smtClean="0"/>
              <a:t> </a:t>
            </a:r>
            <a:r>
              <a:rPr lang="fi-FI" dirty="0" err="1" smtClean="0"/>
              <a:t>sålunda</a:t>
            </a:r>
            <a:r>
              <a:rPr lang="fi-FI" dirty="0" smtClean="0"/>
              <a:t> </a:t>
            </a:r>
            <a:r>
              <a:rPr lang="fi-FI" dirty="0" err="1" smtClean="0"/>
              <a:t>cirka</a:t>
            </a:r>
            <a:r>
              <a:rPr lang="fi-FI" dirty="0" smtClean="0"/>
              <a:t> 60%. </a:t>
            </a:r>
            <a:r>
              <a:rPr lang="fi-FI" dirty="0" err="1" smtClean="0"/>
              <a:t>Enkäten</a:t>
            </a:r>
            <a:r>
              <a:rPr lang="fi-FI" dirty="0" smtClean="0"/>
              <a:t> </a:t>
            </a:r>
            <a:r>
              <a:rPr lang="fi-FI" dirty="0" err="1" smtClean="0"/>
              <a:t>bestod</a:t>
            </a:r>
            <a:r>
              <a:rPr lang="fi-FI" dirty="0" smtClean="0"/>
              <a:t> av 12 </a:t>
            </a:r>
            <a:r>
              <a:rPr lang="fi-FI" dirty="0" err="1" smtClean="0"/>
              <a:t>frågor</a:t>
            </a:r>
            <a:r>
              <a:rPr lang="fi-FI" dirty="0" smtClean="0"/>
              <a:t> </a:t>
            </a:r>
            <a:r>
              <a:rPr lang="fi-FI" dirty="0" err="1" smtClean="0"/>
              <a:t>samt</a:t>
            </a:r>
            <a:r>
              <a:rPr lang="fi-FI" dirty="0" smtClean="0"/>
              <a:t> </a:t>
            </a:r>
            <a:r>
              <a:rPr lang="fi-FI" dirty="0" err="1" smtClean="0"/>
              <a:t>möjlighet</a:t>
            </a:r>
            <a:r>
              <a:rPr lang="fi-FI" dirty="0" smtClean="0"/>
              <a:t> </a:t>
            </a:r>
            <a:r>
              <a:rPr lang="fi-FI" dirty="0" err="1" smtClean="0"/>
              <a:t>att</a:t>
            </a:r>
            <a:r>
              <a:rPr lang="fi-FI" dirty="0" smtClean="0"/>
              <a:t> </a:t>
            </a:r>
            <a:r>
              <a:rPr lang="fi-FI" dirty="0" err="1" smtClean="0"/>
              <a:t>ge</a:t>
            </a:r>
            <a:r>
              <a:rPr lang="fi-FI" dirty="0" smtClean="0"/>
              <a:t> </a:t>
            </a:r>
            <a:r>
              <a:rPr lang="fi-FI" dirty="0" err="1" smtClean="0"/>
              <a:t>fritt</a:t>
            </a:r>
            <a:r>
              <a:rPr lang="fi-FI" dirty="0" smtClean="0"/>
              <a:t> </a:t>
            </a:r>
            <a:r>
              <a:rPr lang="fi-FI" dirty="0" err="1" smtClean="0"/>
              <a:t>formulerad</a:t>
            </a:r>
            <a:r>
              <a:rPr lang="fi-FI" dirty="0" smtClean="0"/>
              <a:t> </a:t>
            </a:r>
            <a:r>
              <a:rPr lang="fi-FI" dirty="0" err="1" smtClean="0"/>
              <a:t>respons</a:t>
            </a:r>
            <a:r>
              <a:rPr lang="fi-FI" dirty="0" smtClean="0"/>
              <a:t>. Alla </a:t>
            </a:r>
            <a:r>
              <a:rPr lang="fi-FI" dirty="0" err="1" smtClean="0"/>
              <a:t>klienter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deltog</a:t>
            </a:r>
            <a:r>
              <a:rPr lang="fi-FI" dirty="0" smtClean="0"/>
              <a:t> i </a:t>
            </a:r>
            <a:r>
              <a:rPr lang="fi-FI" dirty="0" err="1" smtClean="0"/>
              <a:t>enkäten</a:t>
            </a:r>
            <a:r>
              <a:rPr lang="fi-FI" dirty="0" smtClean="0"/>
              <a:t> </a:t>
            </a:r>
            <a:r>
              <a:rPr lang="fi-FI" dirty="0" err="1" smtClean="0"/>
              <a:t>svarade</a:t>
            </a:r>
            <a:r>
              <a:rPr lang="fi-FI" dirty="0" smtClean="0"/>
              <a:t> </a:t>
            </a:r>
            <a:r>
              <a:rPr lang="fi-FI" dirty="0" err="1" smtClean="0"/>
              <a:t>dock</a:t>
            </a:r>
            <a:r>
              <a:rPr lang="fi-FI" dirty="0" smtClean="0"/>
              <a:t> </a:t>
            </a:r>
            <a:r>
              <a:rPr lang="fi-FI" dirty="0" err="1" smtClean="0"/>
              <a:t>inte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varje</a:t>
            </a:r>
            <a:r>
              <a:rPr lang="fi-FI" dirty="0" smtClean="0"/>
              <a:t> </a:t>
            </a:r>
            <a:r>
              <a:rPr lang="fi-FI" dirty="0" err="1" smtClean="0"/>
              <a:t>fråga</a:t>
            </a:r>
            <a:r>
              <a:rPr lang="fi-FI" dirty="0" smtClean="0"/>
              <a:t>.  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5740A-46CA-41EB-8221-A0264F879DAB}" type="datetime1">
              <a:rPr lang="fi-FI" smtClean="0"/>
              <a:pPr>
                <a:defRPr/>
              </a:pPr>
              <a:t>4.12.2018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02993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5740A-46CA-41EB-8221-A0264F879DAB}" type="datetime1">
              <a:rPr lang="fi-FI" smtClean="0"/>
              <a:pPr>
                <a:defRPr/>
              </a:pPr>
              <a:t>4.12.2018</a:t>
            </a:fld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899713"/>
              </p:ext>
            </p:extLst>
          </p:nvPr>
        </p:nvGraphicFramePr>
        <p:xfrm>
          <a:off x="4299938" y="946030"/>
          <a:ext cx="4405912" cy="2626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6923424"/>
              </p:ext>
            </p:extLst>
          </p:nvPr>
        </p:nvGraphicFramePr>
        <p:xfrm>
          <a:off x="4499992" y="3878160"/>
          <a:ext cx="3888432" cy="2479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Kaavi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4938629"/>
              </p:ext>
            </p:extLst>
          </p:nvPr>
        </p:nvGraphicFramePr>
        <p:xfrm>
          <a:off x="179512" y="9807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Kaavi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7467138"/>
              </p:ext>
            </p:extLst>
          </p:nvPr>
        </p:nvGraphicFramePr>
        <p:xfrm>
          <a:off x="145051" y="3861048"/>
          <a:ext cx="4154887" cy="2736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0936805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5740A-46CA-41EB-8221-A0264F879DAB}" type="datetime1">
              <a:rPr lang="fi-FI" smtClean="0"/>
              <a:pPr>
                <a:defRPr/>
              </a:pPr>
              <a:t>4.12.2018</a:t>
            </a:fld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315735"/>
              </p:ext>
            </p:extLst>
          </p:nvPr>
        </p:nvGraphicFramePr>
        <p:xfrm>
          <a:off x="457200" y="1124744"/>
          <a:ext cx="8507287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6377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5740A-46CA-41EB-8221-A0264F879DAB}" type="datetime1">
              <a:rPr lang="fi-FI" smtClean="0"/>
              <a:pPr>
                <a:defRPr/>
              </a:pPr>
              <a:t>4.12.2018</a:t>
            </a:fld>
            <a:endParaRPr lang="fi-FI" dirty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433912"/>
              </p:ext>
            </p:extLst>
          </p:nvPr>
        </p:nvGraphicFramePr>
        <p:xfrm>
          <a:off x="683568" y="1196752"/>
          <a:ext cx="777686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7658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5740A-46CA-41EB-8221-A0264F879DAB}" type="datetime1">
              <a:rPr lang="fi-FI" smtClean="0"/>
              <a:pPr>
                <a:defRPr/>
              </a:pPr>
              <a:t>4.12.2018</a:t>
            </a:fld>
            <a:endParaRPr lang="fi-FI" dirty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215138"/>
              </p:ext>
            </p:extLst>
          </p:nvPr>
        </p:nvGraphicFramePr>
        <p:xfrm>
          <a:off x="323528" y="1124744"/>
          <a:ext cx="838232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4153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5740A-46CA-41EB-8221-A0264F879DAB}" type="datetime1">
              <a:rPr lang="fi-FI" smtClean="0"/>
              <a:pPr>
                <a:defRPr/>
              </a:pPr>
              <a:t>4.12.2018</a:t>
            </a:fld>
            <a:endParaRPr lang="fi-FI" dirty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2115633"/>
              </p:ext>
            </p:extLst>
          </p:nvPr>
        </p:nvGraphicFramePr>
        <p:xfrm>
          <a:off x="539552" y="980728"/>
          <a:ext cx="799288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6940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5740A-46CA-41EB-8221-A0264F879DAB}" type="datetime1">
              <a:rPr lang="fi-FI" smtClean="0"/>
              <a:pPr>
                <a:defRPr/>
              </a:pPr>
              <a:t>4.12.2018</a:t>
            </a:fld>
            <a:endParaRPr lang="fi-FI" dirty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173274"/>
              </p:ext>
            </p:extLst>
          </p:nvPr>
        </p:nvGraphicFramePr>
        <p:xfrm>
          <a:off x="611560" y="908720"/>
          <a:ext cx="809429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27873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05740A-46CA-41EB-8221-A0264F879DAB}" type="datetime1">
              <a:rPr lang="fi-FI" smtClean="0"/>
              <a:pPr>
                <a:defRPr/>
              </a:pPr>
              <a:t>4.12.2018</a:t>
            </a:fld>
            <a:endParaRPr lang="fi-FI" dirty="0"/>
          </a:p>
        </p:txBody>
      </p:sp>
      <p:graphicFrame>
        <p:nvGraphicFramePr>
          <p:cNvPr id="6" name="Kaavi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643346"/>
              </p:ext>
            </p:extLst>
          </p:nvPr>
        </p:nvGraphicFramePr>
        <p:xfrm>
          <a:off x="251520" y="908720"/>
          <a:ext cx="845433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0376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viisa-presentaatiopohja-0801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uvol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Loviisa-presentaatiopohja-PP2007</Template>
  <TotalTime>160</TotalTime>
  <Words>240</Words>
  <Application>Microsoft Office PowerPoint</Application>
  <PresentationFormat>Näytössä katseltava diaesitys (4:3)</PresentationFormat>
  <Paragraphs>30</Paragraphs>
  <Slides>11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Loviisa-presentaatiopohja-080110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Loviisan kaupunki - Lovisa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Pia Lindroos</dc:creator>
  <cp:lastModifiedBy>Lisbeth Forsblom</cp:lastModifiedBy>
  <cp:revision>13</cp:revision>
  <dcterms:created xsi:type="dcterms:W3CDTF">2018-11-13T08:22:51Z</dcterms:created>
  <dcterms:modified xsi:type="dcterms:W3CDTF">2018-12-04T10:55:15Z</dcterms:modified>
</cp:coreProperties>
</file>